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229C-10E2-4B96-87C7-5C884592B245}" type="datetimeFigureOut">
              <a:rPr lang="es-AR" smtClean="0"/>
              <a:t>31/7/2019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72D8-F0B0-4E9A-A803-2035AE8A53A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60943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229C-10E2-4B96-87C7-5C884592B245}" type="datetimeFigureOut">
              <a:rPr lang="es-AR" smtClean="0"/>
              <a:t>31/7/2019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72D8-F0B0-4E9A-A803-2035AE8A53A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10963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229C-10E2-4B96-87C7-5C884592B245}" type="datetimeFigureOut">
              <a:rPr lang="es-AR" smtClean="0"/>
              <a:t>31/7/2019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72D8-F0B0-4E9A-A803-2035AE8A53A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18599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229C-10E2-4B96-87C7-5C884592B245}" type="datetimeFigureOut">
              <a:rPr lang="es-AR" smtClean="0"/>
              <a:t>31/7/2019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72D8-F0B0-4E9A-A803-2035AE8A53A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4184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229C-10E2-4B96-87C7-5C884592B245}" type="datetimeFigureOut">
              <a:rPr lang="es-AR" smtClean="0"/>
              <a:t>31/7/2019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72D8-F0B0-4E9A-A803-2035AE8A53A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80367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229C-10E2-4B96-87C7-5C884592B245}" type="datetimeFigureOut">
              <a:rPr lang="es-AR" smtClean="0"/>
              <a:t>31/7/2019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72D8-F0B0-4E9A-A803-2035AE8A53A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46725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229C-10E2-4B96-87C7-5C884592B245}" type="datetimeFigureOut">
              <a:rPr lang="es-AR" smtClean="0"/>
              <a:t>31/7/2019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72D8-F0B0-4E9A-A803-2035AE8A53A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41646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229C-10E2-4B96-87C7-5C884592B245}" type="datetimeFigureOut">
              <a:rPr lang="es-AR" smtClean="0"/>
              <a:t>31/7/2019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72D8-F0B0-4E9A-A803-2035AE8A53A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5400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229C-10E2-4B96-87C7-5C884592B245}" type="datetimeFigureOut">
              <a:rPr lang="es-AR" smtClean="0"/>
              <a:t>31/7/2019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72D8-F0B0-4E9A-A803-2035AE8A53A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20731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229C-10E2-4B96-87C7-5C884592B245}" type="datetimeFigureOut">
              <a:rPr lang="es-AR" smtClean="0"/>
              <a:t>31/7/2019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72D8-F0B0-4E9A-A803-2035AE8A53A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75945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229C-10E2-4B96-87C7-5C884592B245}" type="datetimeFigureOut">
              <a:rPr lang="es-AR" smtClean="0"/>
              <a:t>31/7/2019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72D8-F0B0-4E9A-A803-2035AE8A53A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143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0229C-10E2-4B96-87C7-5C884592B245}" type="datetimeFigureOut">
              <a:rPr lang="es-AR" smtClean="0"/>
              <a:t>31/7/2019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572D8-F0B0-4E9A-A803-2035AE8A53A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98656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ppinventor.mit.ed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43608" y="1196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864596" y="332656"/>
            <a:ext cx="71287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/>
              <a:t>Que es Programar? </a:t>
            </a:r>
          </a:p>
          <a:p>
            <a:pPr algn="ctr"/>
            <a:r>
              <a:rPr lang="es-AR" sz="2800" dirty="0" smtClean="0"/>
              <a:t>Programar es </a:t>
            </a:r>
            <a:r>
              <a:rPr lang="es-AR" sz="2800" b="1" dirty="0" smtClean="0">
                <a:solidFill>
                  <a:srgbClr val="FF0066"/>
                </a:solidFill>
              </a:rPr>
              <a:t>encontrar soluciones a problemas y automatizarlas.</a:t>
            </a:r>
            <a:r>
              <a:rPr lang="es-AR" sz="2800" dirty="0" smtClean="0"/>
              <a:t> Cada dispositivo, cada página web y cada aplicación para celular que usamos es una solución a un problema que alguien más decidió pensar. Hay muchos problemas que hoy no están siendo solucionados (simplemente porque hasta ahora nadie lo identificó o se propuso solucionarlo). </a:t>
            </a:r>
            <a:endParaRPr lang="es-AR" sz="28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40560" y="4581128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/>
              <a:t>La programación es una de las (pocas) disciplinas que nos permite </a:t>
            </a:r>
            <a:r>
              <a:rPr lang="es-AR" sz="2400" b="1" dirty="0" smtClean="0">
                <a:solidFill>
                  <a:srgbClr val="FF0066"/>
                </a:solidFill>
              </a:rPr>
              <a:t>llevar nuestras ideas a herramientas disponibles para millones de personas </a:t>
            </a:r>
            <a:r>
              <a:rPr lang="es-AR" sz="2400" dirty="0"/>
              <a:t>en muy poco tiempo, </a:t>
            </a:r>
            <a:r>
              <a:rPr lang="es-AR" sz="2400" dirty="0" smtClean="0"/>
              <a:t>y con muy pocos recursos: sólo se necesita una computadora y aprender a programar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15663585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3" t="14758" r="22321" b="13737"/>
          <a:stretch/>
        </p:blipFill>
        <p:spPr bwMode="auto">
          <a:xfrm>
            <a:off x="323528" y="188640"/>
            <a:ext cx="8107580" cy="574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181074" y="6110625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 smtClean="0">
                <a:hlinkClick r:id="rId3"/>
              </a:rPr>
              <a:t>http://appinventor.mit.edu/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199970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260648"/>
            <a:ext cx="763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/>
              <a:t>indicar que al hacer </a:t>
            </a:r>
            <a:r>
              <a:rPr lang="es-AR" sz="2000" dirty="0" err="1" smtClean="0"/>
              <a:t>click</a:t>
            </a:r>
            <a:r>
              <a:rPr lang="es-AR" sz="2000" dirty="0" smtClean="0"/>
              <a:t> en el botón, la imagen y el texto se suben a nuestro perfil y se guardan. En el modo diseñador, veremos una pantalla de celular en la que iremos 3 poniendo todos los elementos que necesitaremos. (incluyendo también los elementos que no se ven, como la cámara, el reconocimiento de voz, el grabador de sonidos, las notificaciones, </a:t>
            </a:r>
            <a:r>
              <a:rPr lang="es-AR" sz="2000" dirty="0" err="1" smtClean="0"/>
              <a:t>etc</a:t>
            </a:r>
            <a:r>
              <a:rPr lang="es-AR" sz="2000" dirty="0" smtClean="0"/>
              <a:t>). </a:t>
            </a:r>
            <a:endParaRPr lang="es-AR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6" t="15092" r="21786" b="17216"/>
          <a:stretch/>
        </p:blipFill>
        <p:spPr bwMode="auto">
          <a:xfrm>
            <a:off x="1403648" y="2268746"/>
            <a:ext cx="6192688" cy="414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10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2" t="19048" r="22363" b="15165"/>
          <a:stretch/>
        </p:blipFill>
        <p:spPr bwMode="auto">
          <a:xfrm>
            <a:off x="179512" y="404664"/>
            <a:ext cx="8839823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17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682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39552" y="548680"/>
            <a:ext cx="799075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dirty="0" smtClean="0"/>
              <a:t>A través de la programación podemos indicarles a diferentes dispositivos qué es lo que tienen que hacer. Para decirle a los dispositivos qué hacer, se utilizan palabras. Esas </a:t>
            </a:r>
            <a:r>
              <a:rPr lang="es-AR" sz="2800" b="1" dirty="0" smtClean="0">
                <a:solidFill>
                  <a:srgbClr val="00B0F0"/>
                </a:solidFill>
              </a:rPr>
              <a:t>palabras</a:t>
            </a:r>
            <a:r>
              <a:rPr lang="es-AR" sz="2800" dirty="0" smtClean="0"/>
              <a:t> son parte de un </a:t>
            </a:r>
            <a:r>
              <a:rPr lang="es-AR" sz="2800" b="1" dirty="0" smtClean="0">
                <a:solidFill>
                  <a:srgbClr val="FF0066"/>
                </a:solidFill>
              </a:rPr>
              <a:t>lenguaje</a:t>
            </a:r>
            <a:r>
              <a:rPr lang="es-AR" sz="2800" dirty="0" smtClean="0"/>
              <a:t> que tanto las personas como el dispositivo entendemos. </a:t>
            </a:r>
          </a:p>
          <a:p>
            <a:pPr algn="ctr"/>
            <a:r>
              <a:rPr lang="es-AR" sz="3200" b="1" dirty="0" smtClean="0">
                <a:solidFill>
                  <a:srgbClr val="7030A0"/>
                </a:solidFill>
              </a:rPr>
              <a:t>Programar es casi un </a:t>
            </a:r>
            <a:r>
              <a:rPr lang="es-AR" sz="3200" b="1" dirty="0" err="1" smtClean="0">
                <a:solidFill>
                  <a:srgbClr val="7030A0"/>
                </a:solidFill>
              </a:rPr>
              <a:t>super</a:t>
            </a:r>
            <a:r>
              <a:rPr lang="es-AR" sz="3200" b="1" dirty="0" smtClean="0">
                <a:solidFill>
                  <a:srgbClr val="7030A0"/>
                </a:solidFill>
              </a:rPr>
              <a:t> poder! </a:t>
            </a:r>
          </a:p>
          <a:p>
            <a:pPr algn="ctr"/>
            <a:r>
              <a:rPr lang="es-AR" sz="2800" dirty="0" smtClean="0"/>
              <a:t>Es hablar un lenguaje que poca gente habla y poder darle instrucciones a las máquinas. </a:t>
            </a:r>
            <a:r>
              <a:rPr lang="es-AR" sz="2800" dirty="0" err="1" smtClean="0"/>
              <a:t>Recordá</a:t>
            </a:r>
            <a:r>
              <a:rPr lang="es-AR" sz="2800" dirty="0" smtClean="0"/>
              <a:t> que cuando decimos máquinas, generalmente pensamos en una computadora, pero podemos hablar y darle instrucciones a cualquier otra máquina: un lavarropas, un televisor, un celular, y muchas más. 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1016856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332656"/>
            <a:ext cx="828092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dirty="0" smtClean="0"/>
              <a:t>Cada una de estas máquinas entiende su propio lenguaje. Como el chino, el inglés y el español son idiomas para hablar con otros humanos, cuando construimos máquinas creamos también lenguajes para poder comunicarnos con ellas y entonces hacer que hagan lo que queremos.</a:t>
            </a:r>
          </a:p>
          <a:p>
            <a:pPr algn="ctr"/>
            <a:r>
              <a:rPr lang="es-AR" sz="3200" dirty="0" smtClean="0"/>
              <a:t> </a:t>
            </a:r>
          </a:p>
          <a:p>
            <a:pPr algn="ctr"/>
            <a:r>
              <a:rPr lang="es-AR" sz="3200" dirty="0" smtClean="0"/>
              <a:t>Hay muchos lenguajes de programación y muchas formas de comunicarse con las máquinas. En este caso nos vamos a comunicar con el celular usando el idioma de los </a:t>
            </a:r>
            <a:r>
              <a:rPr lang="es-AR" sz="3600" b="1" dirty="0" smtClean="0">
                <a:solidFill>
                  <a:srgbClr val="FFC000"/>
                </a:solidFill>
              </a:rPr>
              <a:t>bloques</a:t>
            </a:r>
            <a:r>
              <a:rPr lang="es-AR" sz="3200" dirty="0" smtClean="0"/>
              <a:t>, a través de una herramienta llamada </a:t>
            </a:r>
            <a:r>
              <a:rPr lang="es-AR" sz="3200" b="1" dirty="0" smtClean="0">
                <a:solidFill>
                  <a:srgbClr val="FF0066"/>
                </a:solidFill>
              </a:rPr>
              <a:t>App Inventor.</a:t>
            </a:r>
            <a:endParaRPr lang="es-AR" sz="32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74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476672"/>
            <a:ext cx="864096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dirty="0" smtClean="0"/>
              <a:t>App Inventor es una herramienta creada por Google y llevado adelante por el </a:t>
            </a:r>
            <a:r>
              <a:rPr lang="es-AR" sz="3200" dirty="0" err="1" smtClean="0"/>
              <a:t>Massachussetts</a:t>
            </a:r>
            <a:r>
              <a:rPr lang="es-AR" sz="3200" dirty="0" smtClean="0"/>
              <a:t> </a:t>
            </a:r>
            <a:r>
              <a:rPr lang="es-AR" sz="3200" dirty="0" err="1" smtClean="0"/>
              <a:t>Institute</a:t>
            </a:r>
            <a:r>
              <a:rPr lang="es-AR" sz="3200" dirty="0" smtClean="0"/>
              <a:t> of </a:t>
            </a:r>
            <a:r>
              <a:rPr lang="es-AR" sz="3200" dirty="0" err="1" smtClean="0"/>
              <a:t>Technology</a:t>
            </a:r>
            <a:r>
              <a:rPr lang="es-AR" sz="3200" dirty="0" smtClean="0"/>
              <a:t> (MIT), que nos permite usar el lenguaje de los </a:t>
            </a:r>
            <a:r>
              <a:rPr lang="es-AR" sz="3200" b="1" dirty="0" smtClean="0">
                <a:solidFill>
                  <a:srgbClr val="FFC000"/>
                </a:solidFill>
              </a:rPr>
              <a:t>bloques</a:t>
            </a:r>
            <a:r>
              <a:rPr lang="es-AR" sz="3200" dirty="0" smtClean="0"/>
              <a:t>. </a:t>
            </a:r>
          </a:p>
          <a:p>
            <a:pPr algn="ctr"/>
            <a:r>
              <a:rPr lang="es-AR" sz="3600" dirty="0" smtClean="0"/>
              <a:t>Sirve para desarrollar aplicaciones para celulares </a:t>
            </a:r>
            <a:r>
              <a:rPr lang="es-AR" sz="3600" dirty="0" err="1" smtClean="0"/>
              <a:t>Android</a:t>
            </a:r>
            <a:r>
              <a:rPr lang="es-AR" sz="3600" dirty="0" smtClean="0"/>
              <a:t> .</a:t>
            </a:r>
          </a:p>
          <a:p>
            <a:pPr algn="ctr"/>
            <a:endParaRPr lang="es-AR" sz="3600" dirty="0" smtClean="0"/>
          </a:p>
          <a:p>
            <a:pPr algn="ctr"/>
            <a:r>
              <a:rPr lang="es-AR" sz="3600" dirty="0" smtClean="0"/>
              <a:t>Cuando hablamos de lenguaje de programación </a:t>
            </a:r>
            <a:r>
              <a:rPr lang="es-AR" sz="3600" b="1" dirty="0" smtClean="0">
                <a:solidFill>
                  <a:srgbClr val="FF0066"/>
                </a:solidFill>
              </a:rPr>
              <a:t>nos referimos al modo de comunicarnos con las máquinas </a:t>
            </a:r>
            <a:r>
              <a:rPr lang="es-AR" sz="3600" dirty="0" smtClean="0"/>
              <a:t>(sean estas computadoras o cualquier otra).</a:t>
            </a:r>
            <a:endParaRPr lang="es-AR" sz="3600" dirty="0"/>
          </a:p>
        </p:txBody>
      </p:sp>
    </p:spTree>
    <p:extLst>
      <p:ext uri="{BB962C8B-B14F-4D97-AF65-F5344CB8AC3E}">
        <p14:creationId xmlns:p14="http://schemas.microsoft.com/office/powerpoint/2010/main" val="3020792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692696"/>
            <a:ext cx="77768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dirty="0" smtClean="0"/>
              <a:t>App Inventor es un </a:t>
            </a:r>
            <a:r>
              <a:rPr lang="es-AR" sz="3200" b="1" dirty="0" smtClean="0">
                <a:solidFill>
                  <a:srgbClr val="0070C0"/>
                </a:solidFill>
              </a:rPr>
              <a:t>lenguaje de programación por bloques.</a:t>
            </a:r>
            <a:r>
              <a:rPr lang="es-AR" sz="3200" dirty="0" smtClean="0"/>
              <a:t> Eso significa que para programar se utilizan bloques que pueden ser encastrados como si fuera un rompecabezas. Los lenguajes de programación en bloques son muy utilizados para aprender a programar, ya que permiten desarrollar los programas mediante la lógica y evitar los errores de sintaxis</a:t>
            </a:r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val="1895254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476672"/>
            <a:ext cx="828092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dirty="0" smtClean="0"/>
              <a:t>App Inventor es libre y gratuito. Una característica muy importante es que App Inventor es </a:t>
            </a:r>
            <a:r>
              <a:rPr lang="es-AR" sz="2800" b="1" dirty="0" smtClean="0"/>
              <a:t>código abierto</a:t>
            </a:r>
            <a:r>
              <a:rPr lang="es-AR" sz="2800" dirty="0" smtClean="0"/>
              <a:t>. Que una tecnología sea de código abierto significa que </a:t>
            </a:r>
            <a:r>
              <a:rPr lang="es-AR" sz="2800" b="1" dirty="0" smtClean="0">
                <a:solidFill>
                  <a:srgbClr val="92D050"/>
                </a:solidFill>
              </a:rPr>
              <a:t>el código está disponible para que cualquier persona pueda verlo y, en muchos casos, colaborar en su desarrollo</a:t>
            </a:r>
            <a:r>
              <a:rPr lang="es-AR" sz="2800" dirty="0" smtClean="0"/>
              <a:t>. En este caso colaboraron empresas e instituciones muy importantes como Google o el MIT (</a:t>
            </a:r>
            <a:r>
              <a:rPr lang="es-AR" sz="2800" dirty="0" err="1" smtClean="0"/>
              <a:t>Massachussetts</a:t>
            </a:r>
            <a:r>
              <a:rPr lang="es-AR" sz="2800" dirty="0" smtClean="0"/>
              <a:t> </a:t>
            </a:r>
            <a:r>
              <a:rPr lang="es-AR" sz="2800" dirty="0" err="1" smtClean="0"/>
              <a:t>Institute</a:t>
            </a:r>
            <a:r>
              <a:rPr lang="es-AR" sz="2800" dirty="0" smtClean="0"/>
              <a:t> of </a:t>
            </a:r>
            <a:r>
              <a:rPr lang="es-AR" sz="2800" dirty="0" err="1" smtClean="0"/>
              <a:t>Technology</a:t>
            </a:r>
            <a:r>
              <a:rPr lang="es-AR" sz="2800" dirty="0" smtClean="0"/>
              <a:t>), así como gente como cualquiera de nosotros que quiere aportar su granito de arena para hacer crecer la plataforma y que cada vez sea mejor. La tecnología de código abierto se puede analizar, entender cómo está construida, modificar, mejorar y compartir.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3119849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620688"/>
            <a:ext cx="835292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dirty="0" smtClean="0"/>
              <a:t>App Inventor es una herramienta online. Esto significa que vamos a acceder a ella a través de un navegador o browser (como lo son </a:t>
            </a:r>
            <a:r>
              <a:rPr lang="es-AR" sz="2800" dirty="0" err="1" smtClean="0"/>
              <a:t>Chrome</a:t>
            </a:r>
            <a:r>
              <a:rPr lang="es-AR" sz="2800" dirty="0" smtClean="0"/>
              <a:t>, Mozilla o Safari). Las aplicaciones que vayamos a construir se van a guardar en la cuenta de App Inventor que se cree. Para crear la cuenta vas a necesitar un usuario de </a:t>
            </a:r>
            <a:r>
              <a:rPr lang="es-AR" sz="2800" dirty="0" err="1" smtClean="0"/>
              <a:t>gmail</a:t>
            </a:r>
            <a:r>
              <a:rPr lang="es-AR" sz="2800" dirty="0" smtClean="0"/>
              <a:t>. </a:t>
            </a:r>
          </a:p>
          <a:p>
            <a:pPr algn="ctr"/>
            <a:endParaRPr lang="es-AR" sz="2800" dirty="0"/>
          </a:p>
          <a:p>
            <a:pPr algn="ctr"/>
            <a:r>
              <a:rPr lang="es-AR" sz="2800" dirty="0" smtClean="0"/>
              <a:t>Todas las aplicaciones que generemos también serán de código abierto. Esto significa que podríamos compartir con otros no solo la solución sino el código y cualquier persona puede colaborar y aportar a nuestros proyectos (y nosotros a los de cualquier persona que haya creado una </a:t>
            </a:r>
            <a:r>
              <a:rPr lang="es-AR" sz="2800" dirty="0" err="1" smtClean="0"/>
              <a:t>app</a:t>
            </a:r>
            <a:r>
              <a:rPr lang="es-AR" sz="2800" dirty="0" smtClean="0"/>
              <a:t>!)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3907077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1" t="16557" r="11319" b="12528"/>
          <a:stretch/>
        </p:blipFill>
        <p:spPr bwMode="auto">
          <a:xfrm>
            <a:off x="179512" y="764704"/>
            <a:ext cx="8801193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265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1" t="20601" r="22210" b="14082"/>
          <a:stretch/>
        </p:blipFill>
        <p:spPr bwMode="auto">
          <a:xfrm>
            <a:off x="179512" y="692696"/>
            <a:ext cx="871492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614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720</Words>
  <Application>Microsoft Office PowerPoint</Application>
  <PresentationFormat>Presentación en pantalla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 User</dc:creator>
  <cp:lastModifiedBy>Windows User</cp:lastModifiedBy>
  <cp:revision>8</cp:revision>
  <dcterms:created xsi:type="dcterms:W3CDTF">2019-07-31T19:05:50Z</dcterms:created>
  <dcterms:modified xsi:type="dcterms:W3CDTF">2019-07-31T20:20:40Z</dcterms:modified>
</cp:coreProperties>
</file>